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65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55D388D-8AB3-44D0-BE64-F255DDE3B7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ニキビ、肌荒れ治療の幅を広げたい院長先生へ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4269D6-3DDE-4978-8F46-F980ABAFB2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E5698-E49C-4256-9E9A-26D789C43DE2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EEFED0-1760-4617-B8DD-8ADBD83016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9D50FB-DC01-4A39-87ED-E67EDE05F5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71B7-D1BE-4C44-957D-21D924CA5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80347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ニキビ、肌荒れ治療の幅を広げたい院長先生へ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8B00-AED3-4C65-AD8C-8EE3B3E8E06E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57FE3-7015-400C-AD2E-19B135410D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1121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680" y="3447519"/>
            <a:ext cx="5204640" cy="2377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047" y="6287008"/>
            <a:ext cx="3825907" cy="179095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63F-B298-4ACA-B873-1E6BEFA6FBCE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1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428-F66B-4839-8D28-7CEBADCE64FE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48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7375" y="1353820"/>
            <a:ext cx="790475" cy="719836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534" y="1353820"/>
            <a:ext cx="3537131" cy="719836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1F14-0234-4765-8B2F-F8BD16A53EAF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4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7A68-79B7-4704-BEAA-3FC5C89E30CD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87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3447519"/>
            <a:ext cx="5205222" cy="2377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47" y="6286894"/>
            <a:ext cx="3825907" cy="1827341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AD24-111B-4292-BE12-E471663E1607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04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680" y="3810508"/>
            <a:ext cx="2466017" cy="44806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303" y="3810508"/>
            <a:ext cx="2467887" cy="44806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E9E-FE0C-4B90-8959-FE5761DB2104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10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79" y="3341627"/>
            <a:ext cx="2466018" cy="101701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679" y="4540250"/>
            <a:ext cx="2466018" cy="37508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5303" y="4540250"/>
            <a:ext cx="2467887" cy="37508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5303" y="3341627"/>
            <a:ext cx="2467887" cy="101701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D253-2A7E-4574-A398-A1025BA34CA6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6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8A5A-8FF3-439A-9E7C-1A393660EC9B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64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BE5A-612F-4C2C-B36F-AF06CFC20988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4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429000" y="0"/>
            <a:ext cx="3429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7" y="3241087"/>
            <a:ext cx="2467946" cy="1648829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045" y="1162304"/>
            <a:ext cx="2708910" cy="75813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5127659"/>
            <a:ext cx="2134553" cy="316916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FE32-8E15-44BC-BD52-6C1D92B40186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527" y="9007856"/>
            <a:ext cx="2854799" cy="46228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32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41085"/>
            <a:ext cx="2468880" cy="1651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0" y="0"/>
            <a:ext cx="3432430" cy="9906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5127661"/>
            <a:ext cx="2134553" cy="316916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D711B79-A69C-4634-8EE2-EEC1D93FE0A6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" y="9007856"/>
            <a:ext cx="2852928" cy="46228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5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4534" y="1393444"/>
            <a:ext cx="4453316" cy="171704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34" y="3810510"/>
            <a:ext cx="4453316" cy="448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4207" y="9011623"/>
            <a:ext cx="1548983" cy="467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83D1DD9-8AEF-40A9-AE88-449C1240ED3A}" type="datetime1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679" y="9007856"/>
            <a:ext cx="3417498" cy="462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0084" y="8981440"/>
            <a:ext cx="274320" cy="52832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16093DCB-CE3B-46FD-9D21-0EFADE3E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01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195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kumimoji="1"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kumimoji="1"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kumimoji="1"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kumimoji="1"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kumimoji="1"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k.sugiyama@cram.tokyo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CFCA34-6A0D-4B06-A162-ADD8ED4CCB2C}"/>
              </a:ext>
            </a:extLst>
          </p:cNvPr>
          <p:cNvSpPr txBox="1"/>
          <p:nvPr/>
        </p:nvSpPr>
        <p:spPr>
          <a:xfrm>
            <a:off x="230788" y="1158672"/>
            <a:ext cx="6766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拝啓</a:t>
            </a:r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貴院ますますご盛栄のこととお慶び申し上げます。この度、</a:t>
            </a:r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新たに開発した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美白成分の</a:t>
            </a:r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2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コウジ酸配合</a:t>
            </a:r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サリチル酸マクロゴール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のご案内です</a:t>
            </a:r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。</a:t>
            </a:r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貴院での治療に</a:t>
            </a:r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必ず役立つと思いご案内させて頂いております。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　　　　　　　　敬具</a:t>
            </a:r>
            <a:endParaRPr lang="ja-JP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EB53AE0-205C-4B69-986A-38AFB928D098}"/>
              </a:ext>
            </a:extLst>
          </p:cNvPr>
          <p:cNvGrpSpPr/>
          <p:nvPr/>
        </p:nvGrpSpPr>
        <p:grpSpPr>
          <a:xfrm>
            <a:off x="4418464" y="2102154"/>
            <a:ext cx="2180025" cy="1094296"/>
            <a:chOff x="4436628" y="2485047"/>
            <a:chExt cx="2180025" cy="1094296"/>
          </a:xfrm>
        </p:grpSpPr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B14BE2A4-8084-4A0B-9B77-E8B172F3331C}"/>
                </a:ext>
              </a:extLst>
            </p:cNvPr>
            <p:cNvSpPr/>
            <p:nvPr/>
          </p:nvSpPr>
          <p:spPr>
            <a:xfrm>
              <a:off x="4513413" y="2485047"/>
              <a:ext cx="1973002" cy="8654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B1132FAA-C5D1-4224-BA09-BA5357B88ADF}"/>
                </a:ext>
              </a:extLst>
            </p:cNvPr>
            <p:cNvSpPr txBox="1"/>
            <p:nvPr/>
          </p:nvSpPr>
          <p:spPr>
            <a:xfrm>
              <a:off x="4436628" y="2530711"/>
              <a:ext cx="2180025" cy="104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u="sng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価格</a:t>
              </a:r>
              <a:endParaRPr lang="en-US" altLang="ja-JP" u="sng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/>
              <a:r>
                <a:rPr lang="ja-JP" altLang="en-US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１</a:t>
              </a:r>
              <a:r>
                <a:rPr lang="ja-JP" altLang="ja-JP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回あたり</a:t>
              </a:r>
              <a:endParaRPr lang="en-US" altLang="ja-JP" sz="1400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/>
              <a:r>
                <a:rPr lang="en-US" altLang="ja-JP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481</a:t>
              </a:r>
              <a:r>
                <a:rPr lang="ja-JP" altLang="ja-JP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円</a:t>
              </a:r>
              <a:r>
                <a:rPr lang="ja-JP" altLang="en-US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（</a:t>
              </a:r>
              <a:r>
                <a:rPr lang="en-US" altLang="ja-JP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200g</a:t>
              </a:r>
              <a:r>
                <a:rPr lang="ja-JP" altLang="en-US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購入時）</a:t>
              </a:r>
              <a:endParaRPr kumimoji="1"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3D0E2B5-2251-4CD1-9299-43B55EF761B0}"/>
              </a:ext>
            </a:extLst>
          </p:cNvPr>
          <p:cNvSpPr txBox="1"/>
          <p:nvPr/>
        </p:nvSpPr>
        <p:spPr>
          <a:xfrm>
            <a:off x="314215" y="5496102"/>
            <a:ext cx="6531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※施術価格は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、</a:t>
            </a:r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１万円前後に設定されているクリニック様が多いです。</a:t>
            </a:r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　例）イオン導入＋ベビーピーリング　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1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回あたりの費用目安（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1.5g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）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481-636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円</a:t>
            </a:r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ja-JP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※開封後は要冷蔵で、消費期限目安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6</a:t>
            </a:r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ヶ月。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EC718B7-4805-4226-8702-E58E0F7FC7F1}"/>
              </a:ext>
            </a:extLst>
          </p:cNvPr>
          <p:cNvSpPr txBox="1"/>
          <p:nvPr/>
        </p:nvSpPr>
        <p:spPr>
          <a:xfrm>
            <a:off x="339644" y="8717201"/>
            <a:ext cx="6172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お問い合わせ　</a:t>
            </a:r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株式会社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CRAM</a:t>
            </a:r>
            <a:endParaRPr lang="ja-JP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住所：東京都港区三田３丁目２番１号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 7</a:t>
            </a:r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階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  Tel: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03-6883-9013  FAX: 03-6800-5494</a:t>
            </a:r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Mail</a:t>
            </a:r>
            <a:r>
              <a:rPr lang="ja-JP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：</a:t>
            </a:r>
            <a:r>
              <a:rPr lang="en-US" altLang="ja-JP" sz="1200" u="sng" dirty="0" err="1">
                <a:latin typeface="游明朝" panose="02020400000000000000" pitchFamily="18" charset="-128"/>
                <a:ea typeface="游明朝" panose="02020400000000000000" pitchFamily="18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k.sugiyama@cram.tokyo</a:t>
            </a:r>
            <a:endParaRPr lang="ja-JP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43728EB-A7AD-4A40-8B62-FEDDEBF71016}"/>
              </a:ext>
            </a:extLst>
          </p:cNvPr>
          <p:cNvSpPr/>
          <p:nvPr/>
        </p:nvSpPr>
        <p:spPr>
          <a:xfrm>
            <a:off x="3858461" y="8237311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  <a:t>FAX</a:t>
            </a:r>
            <a:r>
              <a:rPr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番号：</a:t>
            </a:r>
            <a:r>
              <a:rPr lang="en-US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  <a:t>03-6800-5494</a:t>
            </a:r>
            <a:r>
              <a:rPr lang="ja-JP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endParaRPr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A8216D9-A848-4A0A-8D2A-68B98DD60222}"/>
              </a:ext>
            </a:extLst>
          </p:cNvPr>
          <p:cNvCxnSpPr>
            <a:cxnSpLocks/>
          </p:cNvCxnSpPr>
          <p:nvPr/>
        </p:nvCxnSpPr>
        <p:spPr>
          <a:xfrm>
            <a:off x="100722" y="1033110"/>
            <a:ext cx="6656556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図 3" descr="室内, 白, 洗面用具, 壁 が含まれている画像&#10;&#10;自動的に生成された説明">
            <a:extLst>
              <a:ext uri="{FF2B5EF4-FFF2-40B4-BE49-F238E27FC236}">
                <a16:creationId xmlns:a16="http://schemas.microsoft.com/office/drawing/2014/main" id="{E0A607BF-0E61-4148-8CBE-5249FBC41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63" y="172328"/>
            <a:ext cx="701802" cy="70180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209EA1-3F93-4ED5-8154-C5081698D366}"/>
              </a:ext>
            </a:extLst>
          </p:cNvPr>
          <p:cNvSpPr txBox="1"/>
          <p:nvPr/>
        </p:nvSpPr>
        <p:spPr>
          <a:xfrm>
            <a:off x="1805007" y="13876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治療幅を広げたい院長先生へ</a:t>
            </a:r>
          </a:p>
        </p:txBody>
      </p:sp>
      <p:pic>
        <p:nvPicPr>
          <p:cNvPr id="2049" name="図 14">
            <a:extLst>
              <a:ext uri="{FF2B5EF4-FFF2-40B4-BE49-F238E27FC236}">
                <a16:creationId xmlns:a16="http://schemas.microsoft.com/office/drawing/2014/main" id="{6F447EB6-7892-492F-B48D-55E7836C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1648" r="4376" b="3195"/>
          <a:stretch>
            <a:fillRect/>
          </a:stretch>
        </p:blipFill>
        <p:spPr bwMode="auto">
          <a:xfrm>
            <a:off x="4543393" y="3153760"/>
            <a:ext cx="1876713" cy="119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図 15">
            <a:extLst>
              <a:ext uri="{FF2B5EF4-FFF2-40B4-BE49-F238E27FC236}">
                <a16:creationId xmlns:a16="http://schemas.microsoft.com/office/drawing/2014/main" id="{C4997FD2-06DE-4883-82EF-AFB55B751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2143" r="2331" b="1330"/>
          <a:stretch/>
        </p:blipFill>
        <p:spPr bwMode="auto">
          <a:xfrm>
            <a:off x="2436612" y="3170674"/>
            <a:ext cx="1825184" cy="12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E45B8C7-EF59-482F-8CD8-1896E7472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18" y="2951182"/>
            <a:ext cx="3453827" cy="31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BEFA048-035C-4E8D-A548-3846899AFE8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12618" y="3263587"/>
            <a:ext cx="34538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58FB2E8-0E94-405C-958E-3FF9801A1C6D}"/>
              </a:ext>
            </a:extLst>
          </p:cNvPr>
          <p:cNvSpPr txBox="1"/>
          <p:nvPr/>
        </p:nvSpPr>
        <p:spPr>
          <a:xfrm>
            <a:off x="314215" y="9447811"/>
            <a:ext cx="63979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>
                <a:latin typeface="游明朝" panose="02020400000000000000" pitchFamily="18" charset="-128"/>
                <a:ea typeface="游明朝" panose="02020400000000000000" pitchFamily="18" charset="-128"/>
              </a:rPr>
              <a:t>FAX</a:t>
            </a:r>
            <a:r>
              <a:rPr lang="ja-JP" altLang="en-US" sz="900" dirty="0">
                <a:latin typeface="游明朝" panose="02020400000000000000" pitchFamily="18" charset="-128"/>
                <a:ea typeface="游明朝" panose="02020400000000000000" pitchFamily="18" charset="-128"/>
              </a:rPr>
              <a:t>案内不要</a:t>
            </a:r>
            <a:r>
              <a:rPr lang="en-US" altLang="ja-JP" sz="900" dirty="0">
                <a:latin typeface="游明朝" panose="02020400000000000000" pitchFamily="18" charset="-128"/>
                <a:ea typeface="游明朝" panose="02020400000000000000" pitchFamily="18" charset="-128"/>
              </a:rPr>
              <a:t>:</a:t>
            </a:r>
            <a:r>
              <a:rPr lang="ja-JP" altLang="en-US" sz="900" dirty="0">
                <a:latin typeface="游明朝" panose="02020400000000000000" pitchFamily="18" charset="-128"/>
                <a:ea typeface="游明朝" panose="02020400000000000000" pitchFamily="18" charset="-128"/>
              </a:rPr>
              <a:t> お手数ですが右記に</a:t>
            </a:r>
            <a:r>
              <a:rPr lang="en-US" altLang="ja-JP" sz="900" dirty="0">
                <a:latin typeface="游明朝" panose="02020400000000000000" pitchFamily="18" charset="-128"/>
                <a:ea typeface="游明朝" panose="02020400000000000000" pitchFamily="18" charset="-128"/>
              </a:rPr>
              <a:t>FAX</a:t>
            </a:r>
            <a:r>
              <a:rPr lang="ja-JP" altLang="en-US" sz="900" dirty="0">
                <a:latin typeface="游明朝" panose="02020400000000000000" pitchFamily="18" charset="-128"/>
                <a:ea typeface="游明朝" panose="02020400000000000000" pitchFamily="18" charset="-128"/>
              </a:rPr>
              <a:t>番号をご記入の上 </a:t>
            </a:r>
            <a:r>
              <a:rPr lang="en-US" altLang="ja-JP" sz="900" dirty="0">
                <a:latin typeface="游明朝" panose="02020400000000000000" pitchFamily="18" charset="-128"/>
                <a:ea typeface="游明朝" panose="02020400000000000000" pitchFamily="18" charset="-128"/>
              </a:rPr>
              <a:t>FAX03-6800-5494</a:t>
            </a:r>
            <a:r>
              <a:rPr lang="ja-JP" altLang="en-US" sz="900" dirty="0" err="1">
                <a:latin typeface="游明朝" panose="02020400000000000000" pitchFamily="18" charset="-128"/>
                <a:ea typeface="游明朝" panose="02020400000000000000" pitchFamily="18" charset="-128"/>
              </a:rPr>
              <a:t>へご返</a:t>
            </a:r>
            <a:r>
              <a:rPr lang="ja-JP" altLang="en-US" sz="900" dirty="0">
                <a:latin typeface="游明朝" panose="02020400000000000000" pitchFamily="18" charset="-128"/>
                <a:ea typeface="游明朝" panose="02020400000000000000" pitchFamily="18" charset="-128"/>
              </a:rPr>
              <a:t>信ください （</a:t>
            </a:r>
            <a:r>
              <a:rPr lang="en-US" altLang="ja-JP" sz="900" dirty="0">
                <a:latin typeface="游明朝" panose="02020400000000000000" pitchFamily="18" charset="-128"/>
                <a:ea typeface="游明朝" panose="02020400000000000000" pitchFamily="18" charset="-128"/>
              </a:rPr>
              <a:t>FAX</a:t>
            </a:r>
            <a:r>
              <a:rPr lang="ja-JP" altLang="en-US" sz="900" dirty="0">
                <a:latin typeface="游明朝" panose="02020400000000000000" pitchFamily="18" charset="-128"/>
                <a:ea typeface="游明朝" panose="02020400000000000000" pitchFamily="18" charset="-128"/>
              </a:rPr>
              <a:t>番号　　　　　　 </a:t>
            </a:r>
            <a:r>
              <a:rPr lang="en-US" altLang="ja-JP" sz="900" dirty="0">
                <a:latin typeface="游明朝" panose="02020400000000000000" pitchFamily="18" charset="-128"/>
                <a:ea typeface="游明朝" panose="02020400000000000000" pitchFamily="18" charset="-128"/>
              </a:rPr>
              <a:t>) </a:t>
            </a:r>
            <a:endParaRPr kumimoji="1" lang="ja-JP" altLang="en-US" sz="9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aphicFrame>
        <p:nvGraphicFramePr>
          <p:cNvPr id="41" name="表 40">
            <a:extLst>
              <a:ext uri="{FF2B5EF4-FFF2-40B4-BE49-F238E27FC236}">
                <a16:creationId xmlns:a16="http://schemas.microsoft.com/office/drawing/2014/main" id="{CD19CBE0-0451-4716-A4C7-30A317848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91501"/>
              </p:ext>
            </p:extLst>
          </p:nvPr>
        </p:nvGraphicFramePr>
        <p:xfrm>
          <a:off x="339644" y="7549026"/>
          <a:ext cx="6021399" cy="67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8558">
                  <a:extLst>
                    <a:ext uri="{9D8B030D-6E8A-4147-A177-3AD203B41FA5}">
                      <a16:colId xmlns:a16="http://schemas.microsoft.com/office/drawing/2014/main" val="2616534260"/>
                    </a:ext>
                  </a:extLst>
                </a:gridCol>
                <a:gridCol w="1261110">
                  <a:extLst>
                    <a:ext uri="{9D8B030D-6E8A-4147-A177-3AD203B41FA5}">
                      <a16:colId xmlns:a16="http://schemas.microsoft.com/office/drawing/2014/main" val="2582793185"/>
                    </a:ext>
                  </a:extLst>
                </a:gridCol>
                <a:gridCol w="641553">
                  <a:extLst>
                    <a:ext uri="{9D8B030D-6E8A-4147-A177-3AD203B41FA5}">
                      <a16:colId xmlns:a16="http://schemas.microsoft.com/office/drawing/2014/main" val="3097058103"/>
                    </a:ext>
                  </a:extLst>
                </a:gridCol>
                <a:gridCol w="596958">
                  <a:extLst>
                    <a:ext uri="{9D8B030D-6E8A-4147-A177-3AD203B41FA5}">
                      <a16:colId xmlns:a16="http://schemas.microsoft.com/office/drawing/2014/main" val="2657755344"/>
                    </a:ext>
                  </a:extLst>
                </a:gridCol>
                <a:gridCol w="624460">
                  <a:extLst>
                    <a:ext uri="{9D8B030D-6E8A-4147-A177-3AD203B41FA5}">
                      <a16:colId xmlns:a16="http://schemas.microsoft.com/office/drawing/2014/main" val="2287950169"/>
                    </a:ext>
                  </a:extLst>
                </a:gridCol>
                <a:gridCol w="1268760">
                  <a:extLst>
                    <a:ext uri="{9D8B030D-6E8A-4147-A177-3AD203B41FA5}">
                      <a16:colId xmlns:a16="http://schemas.microsoft.com/office/drawing/2014/main" val="188775171"/>
                    </a:ext>
                  </a:extLst>
                </a:gridCol>
              </a:tblGrid>
              <a:tr h="24302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ベビーピール</a:t>
                      </a:r>
                      <a:r>
                        <a:rPr lang="en-US" altLang="ja-JP" sz="1400" b="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50g</a:t>
                      </a:r>
                      <a:endParaRPr lang="ja-JP" altLang="ja-JP" sz="1400" b="0" kern="100" dirty="0"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キャンペーン</a:t>
                      </a:r>
                      <a:endParaRPr lang="ja-JP" altLang="ja-JP" sz="1400" b="0" kern="100" dirty="0"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kern="10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20%</a:t>
                      </a:r>
                      <a:endParaRPr lang="ja-JP" altLang="ja-JP" sz="1400" b="0" kern="100" dirty="0">
                        <a:solidFill>
                          <a:schemeClr val="tx1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kern="10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30%</a:t>
                      </a:r>
                      <a:endParaRPr lang="ja-JP" altLang="ja-JP" sz="1400" b="0" kern="100" dirty="0">
                        <a:solidFill>
                          <a:schemeClr val="tx1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kern="10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40%</a:t>
                      </a:r>
                      <a:endParaRPr lang="ja-JP" altLang="ja-JP" sz="1400" b="0" kern="100" dirty="0">
                        <a:solidFill>
                          <a:schemeClr val="tx1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合計金額</a:t>
                      </a:r>
                      <a:endParaRPr lang="ja-JP" altLang="ja-JP" sz="1400" b="0" kern="100" dirty="0"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93454"/>
                  </a:ext>
                </a:extLst>
              </a:tr>
              <a:tr h="364131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00" dirty="0"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21,000</a:t>
                      </a:r>
                      <a:r>
                        <a:rPr lang="ja-JP" altLang="en-US" sz="1800" b="0" kern="100" dirty="0"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円</a:t>
                      </a:r>
                      <a:endParaRPr lang="ja-JP" altLang="ja-JP" sz="1800" b="0" kern="100" dirty="0"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15,000</a:t>
                      </a:r>
                      <a:r>
                        <a:rPr lang="ja-JP" altLang="en-US" sz="1800" b="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円</a:t>
                      </a:r>
                      <a:endParaRPr lang="ja-JP" altLang="ja-JP" sz="1800" b="0" kern="100" dirty="0"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00" dirty="0"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個</a:t>
                      </a:r>
                      <a:endParaRPr lang="ja-JP" altLang="ja-JP" sz="1800" b="0" kern="100" dirty="0"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00" dirty="0"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個</a:t>
                      </a:r>
                      <a:endParaRPr lang="ja-JP" altLang="ja-JP" sz="1800" b="0" kern="100" dirty="0"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00" dirty="0"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個</a:t>
                      </a:r>
                      <a:endParaRPr lang="ja-JP" altLang="ja-JP" sz="1800" b="0" kern="100" dirty="0"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00" dirty="0"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　　円</a:t>
                      </a:r>
                      <a:endParaRPr lang="ja-JP" altLang="ja-JP" sz="1800" b="0" kern="100" dirty="0"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20296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A7BEB92-9CDB-447A-BEDA-F9C856FE799D}"/>
              </a:ext>
            </a:extLst>
          </p:cNvPr>
          <p:cNvGrpSpPr/>
          <p:nvPr/>
        </p:nvGrpSpPr>
        <p:grpSpPr>
          <a:xfrm>
            <a:off x="220145" y="6481063"/>
            <a:ext cx="6239255" cy="705929"/>
            <a:chOff x="563503" y="3497563"/>
            <a:chExt cx="5131060" cy="705929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29A03995-E48C-4606-AEE3-CEB3171D4058}"/>
                </a:ext>
              </a:extLst>
            </p:cNvPr>
            <p:cNvSpPr/>
            <p:nvPr/>
          </p:nvSpPr>
          <p:spPr>
            <a:xfrm>
              <a:off x="563503" y="3497563"/>
              <a:ext cx="5131060" cy="69453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AB6E524-9D6C-4E52-9B80-93E55F748DF1}"/>
                </a:ext>
              </a:extLst>
            </p:cNvPr>
            <p:cNvSpPr txBox="1"/>
            <p:nvPr/>
          </p:nvSpPr>
          <p:spPr>
            <a:xfrm>
              <a:off x="563503" y="3526384"/>
              <a:ext cx="5131060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u="sng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新商品キャンペーン価格　</a:t>
              </a:r>
              <a:r>
                <a:rPr lang="en-US" altLang="ja-JP" u="sng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2019</a:t>
              </a:r>
              <a:r>
                <a:rPr lang="ja-JP" altLang="en-US" u="sng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年</a:t>
              </a:r>
              <a:r>
                <a:rPr lang="en-US" altLang="ja-JP" u="sng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7</a:t>
              </a:r>
              <a:r>
                <a:rPr lang="ja-JP" altLang="en-US" u="sng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月末迄</a:t>
              </a:r>
              <a:endParaRPr lang="en-US" altLang="ja-JP" u="sng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/>
              <a:r>
                <a:rPr lang="en-US" altLang="ja-JP" sz="2000" b="1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21,000</a:t>
              </a:r>
              <a:r>
                <a:rPr lang="ja-JP" altLang="en-US" sz="2000" b="1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円→</a:t>
              </a:r>
              <a:r>
                <a:rPr lang="en-US" altLang="ja-JP" sz="2000" b="1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15,000</a:t>
              </a:r>
              <a:r>
                <a:rPr lang="ja-JP" altLang="en-US" sz="2000" b="1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円 　</a:t>
              </a:r>
              <a:r>
                <a:rPr lang="ja-JP" altLang="en-US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で手配致します。</a:t>
              </a:r>
              <a:endParaRPr lang="en-US" altLang="ja-JP" sz="1400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8" name="四角形: メモ 17">
            <a:extLst>
              <a:ext uri="{FF2B5EF4-FFF2-40B4-BE49-F238E27FC236}">
                <a16:creationId xmlns:a16="http://schemas.microsoft.com/office/drawing/2014/main" id="{7DB8BC9E-E97E-4BB6-BDDF-6D95D98B2352}"/>
              </a:ext>
            </a:extLst>
          </p:cNvPr>
          <p:cNvSpPr/>
          <p:nvPr/>
        </p:nvSpPr>
        <p:spPr>
          <a:xfrm>
            <a:off x="228996" y="3206140"/>
            <a:ext cx="1973003" cy="1136544"/>
          </a:xfrm>
          <a:prstGeom prst="foldedCorner">
            <a:avLst/>
          </a:prstGeom>
          <a:solidFill>
            <a:schemeClr val="bg1">
              <a:alpha val="3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</a:t>
            </a:r>
            <a:r>
              <a:rPr lang="ja-JP" altLang="en-US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％　</a:t>
            </a:r>
            <a:endParaRPr lang="en-US" altLang="ja-JP" sz="1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シミ、美白、ニキビ</a:t>
            </a:r>
            <a:endParaRPr lang="en-US" altLang="ja-JP" sz="1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r>
              <a:rPr lang="en-US" altLang="ja-JP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40%</a:t>
            </a: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難治性ニキビ</a:t>
            </a:r>
            <a:endParaRPr lang="en-US" altLang="ja-JP" sz="1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背中、臀部</a:t>
            </a:r>
            <a:endParaRPr lang="ja-JP" altLang="ja-JP" sz="1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9810D32-F3F2-483E-8A68-9A658A5F02B0}"/>
              </a:ext>
            </a:extLst>
          </p:cNvPr>
          <p:cNvSpPr/>
          <p:nvPr/>
        </p:nvSpPr>
        <p:spPr>
          <a:xfrm>
            <a:off x="220145" y="4630780"/>
            <a:ext cx="6239255" cy="66803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1400" dirty="0" err="1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べ</a:t>
            </a:r>
            <a:r>
              <a:rPr lang="ja-JP" altLang="en-US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ビーピールは</a:t>
            </a:r>
            <a:r>
              <a:rPr lang="ja-JP" altLang="en-US" sz="1400" u="sng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サリチル酸の濃度調整</a:t>
            </a:r>
            <a:r>
              <a:rPr lang="ja-JP" altLang="en-US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による幅広い治療が可能です。</a:t>
            </a:r>
            <a:endParaRPr lang="en-US" altLang="ja-JP" sz="1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すでに</a:t>
            </a:r>
            <a:r>
              <a:rPr lang="en-US" altLang="ja-JP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1000</a:t>
            </a:r>
            <a:r>
              <a:rPr lang="ja-JP" altLang="en-US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人以上の</a:t>
            </a:r>
            <a:r>
              <a:rPr lang="ja-JP" altLang="ja-JP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臨床を行い幅広い治療選択と安全性を確認。</a:t>
            </a:r>
            <a:endParaRPr lang="en-US" altLang="ja-JP" sz="1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endParaRPr lang="ja-JP" altLang="ja-JP" sz="1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6BA0B91-AD9F-416B-A786-89C7A8C650FB}"/>
              </a:ext>
            </a:extLst>
          </p:cNvPr>
          <p:cNvGrpSpPr/>
          <p:nvPr/>
        </p:nvGrpSpPr>
        <p:grpSpPr>
          <a:xfrm>
            <a:off x="2312854" y="2108461"/>
            <a:ext cx="2003879" cy="865422"/>
            <a:chOff x="2361766" y="2478670"/>
            <a:chExt cx="2003879" cy="865422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DC3B986-7A13-4D6C-B3D5-FA9DFA4A4D68}"/>
                </a:ext>
              </a:extLst>
            </p:cNvPr>
            <p:cNvSpPr txBox="1"/>
            <p:nvPr/>
          </p:nvSpPr>
          <p:spPr>
            <a:xfrm>
              <a:off x="2361766" y="2511272"/>
              <a:ext cx="199654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u="sng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安全品質</a:t>
              </a:r>
              <a:endParaRPr lang="en-US" altLang="ja-JP" u="sng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/>
              <a:r>
                <a:rPr kumimoji="1" lang="ja-JP" altLang="en-US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小分けによる</a:t>
              </a:r>
              <a:endParaRPr kumimoji="1" lang="en-US" altLang="ja-JP" sz="1400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/>
              <a:r>
                <a:rPr kumimoji="1" lang="ja-JP" altLang="en-US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製剤品質の安定化</a:t>
              </a:r>
            </a:p>
          </p:txBody>
        </p:sp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CF141624-2A74-4DED-8EAC-9FA79F85289B}"/>
                </a:ext>
              </a:extLst>
            </p:cNvPr>
            <p:cNvSpPr/>
            <p:nvPr/>
          </p:nvSpPr>
          <p:spPr>
            <a:xfrm>
              <a:off x="2392643" y="2478670"/>
              <a:ext cx="1973002" cy="8654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C0BA8C4-36F1-49C4-AB8F-38DF3CD5BEA3}"/>
              </a:ext>
            </a:extLst>
          </p:cNvPr>
          <p:cNvGrpSpPr/>
          <p:nvPr/>
        </p:nvGrpSpPr>
        <p:grpSpPr>
          <a:xfrm>
            <a:off x="208309" y="2107295"/>
            <a:ext cx="1995481" cy="1103448"/>
            <a:chOff x="274147" y="2501753"/>
            <a:chExt cx="1995481" cy="1103448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FA88D112-E227-4EB9-8C87-58A78491FAED}"/>
                </a:ext>
              </a:extLst>
            </p:cNvPr>
            <p:cNvSpPr txBox="1"/>
            <p:nvPr/>
          </p:nvSpPr>
          <p:spPr>
            <a:xfrm>
              <a:off x="274147" y="2527983"/>
              <a:ext cx="19944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u="sng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濃度調整</a:t>
              </a:r>
              <a:endParaRPr lang="en-US" altLang="ja-JP" u="sng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/>
              <a:r>
                <a:rPr lang="ja-JP" altLang="ja-JP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サリチル酸</a:t>
              </a:r>
              <a:endParaRPr lang="en-US" altLang="ja-JP" sz="1400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/>
              <a:r>
                <a:rPr lang="en-US" altLang="ja-JP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20% , 30% , 40</a:t>
              </a:r>
              <a:r>
                <a:rPr lang="ja-JP" altLang="ja-JP" sz="1400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％</a:t>
              </a:r>
              <a:endParaRPr lang="en-US" altLang="ja-JP" sz="1400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/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E5A70614-B7A6-4C84-85C0-7F009D7BBC1F}"/>
                </a:ext>
              </a:extLst>
            </p:cNvPr>
            <p:cNvSpPr/>
            <p:nvPr/>
          </p:nvSpPr>
          <p:spPr>
            <a:xfrm>
              <a:off x="296626" y="2501753"/>
              <a:ext cx="1973002" cy="8654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98D8887-D987-4AE3-BB58-B0BD964F95C9}"/>
              </a:ext>
            </a:extLst>
          </p:cNvPr>
          <p:cNvSpPr txBox="1"/>
          <p:nvPr/>
        </p:nvSpPr>
        <p:spPr>
          <a:xfrm>
            <a:off x="1984543" y="5027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明朝" panose="02020400000000000000" pitchFamily="18" charset="-128"/>
                <a:ea typeface="游明朝" panose="02020400000000000000" pitchFamily="18" charset="-128"/>
              </a:rPr>
              <a:t>ベビーピーリング</a:t>
            </a:r>
          </a:p>
        </p:txBody>
      </p:sp>
    </p:spTree>
    <p:extLst>
      <p:ext uri="{BB962C8B-B14F-4D97-AF65-F5344CB8AC3E}">
        <p14:creationId xmlns:p14="http://schemas.microsoft.com/office/powerpoint/2010/main" val="812694652"/>
      </p:ext>
    </p:extLst>
  </p:cSld>
  <p:clrMapOvr>
    <a:masterClrMapping/>
  </p:clrMapOvr>
</p:sld>
</file>

<file path=ppt/theme/theme1.xml><?xml version="1.0" encoding="utf-8"?>
<a:theme xmlns:a="http://schemas.openxmlformats.org/drawingml/2006/main" name="パーセル">
  <a:themeElements>
    <a:clrScheme name="パーセル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パーセル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パーセル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TM10001115[[fn=パーセル]]</Template>
  <TotalTime>833</TotalTime>
  <Words>185</Words>
  <Application>Microsoft Office PowerPoint</Application>
  <PresentationFormat>A4 210 x 297 mm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HGｺﾞｼｯｸE</vt:lpstr>
      <vt:lpstr>游ゴシック</vt:lpstr>
      <vt:lpstr>游明朝</vt:lpstr>
      <vt:lpstr>Arial</vt:lpstr>
      <vt:lpstr>Gill Sans MT</vt:lpstr>
      <vt:lpstr>Times New Roman</vt:lpstr>
      <vt:lpstr>パーセル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Keigo Sugiyama</dc:creator>
  <cp:lastModifiedBy>美山 承哲</cp:lastModifiedBy>
  <cp:revision>107</cp:revision>
  <cp:lastPrinted>2019-04-17T04:05:59Z</cp:lastPrinted>
  <dcterms:created xsi:type="dcterms:W3CDTF">2019-02-07T05:50:36Z</dcterms:created>
  <dcterms:modified xsi:type="dcterms:W3CDTF">2019-07-04T08:16:02Z</dcterms:modified>
</cp:coreProperties>
</file>